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Odyssey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An ancient adventure story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70" t="2221" r="6338" b="17606"/>
          <a:stretch/>
        </p:blipFill>
        <p:spPr>
          <a:xfrm>
            <a:off x="3059832" y="4293095"/>
            <a:ext cx="3218974" cy="22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0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808857" cy="3877815"/>
          </a:xfrm>
        </p:spPr>
        <p:txBody>
          <a:bodyPr/>
          <a:lstStyle/>
          <a:p>
            <a:r>
              <a:rPr lang="en-CA" dirty="0"/>
              <a:t>Odysseus and his crew encounter the spirit of crewmember </a:t>
            </a:r>
            <a:r>
              <a:rPr lang="en-CA" dirty="0" err="1"/>
              <a:t>Elpenor</a:t>
            </a:r>
            <a:r>
              <a:rPr lang="en-CA" dirty="0"/>
              <a:t>, who had gotten drunk and fallen from a roof to his death.  </a:t>
            </a:r>
            <a:endParaRPr lang="en-CA" dirty="0" smtClean="0"/>
          </a:p>
          <a:p>
            <a:r>
              <a:rPr lang="en-CA" dirty="0" smtClean="0"/>
              <a:t>He </a:t>
            </a:r>
            <a:r>
              <a:rPr lang="en-CA" dirty="0"/>
              <a:t>asks them to bury him properly, which they do.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Ghost of </a:t>
            </a:r>
            <a:r>
              <a:rPr lang="en-CA" dirty="0" err="1" smtClean="0"/>
              <a:t>Elpenor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916832"/>
            <a:ext cx="3318219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52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All of Odysseus’ crew are drowned by a monstrous whirlpool named Charybdis, but Odysseus clings to a tree and survives.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Drowned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140968"/>
            <a:ext cx="4791968" cy="35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6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384921" cy="3877815"/>
          </a:xfrm>
        </p:spPr>
        <p:txBody>
          <a:bodyPr/>
          <a:lstStyle/>
          <a:p>
            <a:r>
              <a:rPr lang="en-CA" dirty="0"/>
              <a:t>Returning him home, Athena disguises Odysseus as a wandering beggar so he can see how things stand in his household</a:t>
            </a:r>
            <a:r>
              <a:rPr lang="en-CA" dirty="0" smtClean="0"/>
              <a:t>.</a:t>
            </a:r>
          </a:p>
          <a:p>
            <a:r>
              <a:rPr lang="en-CA" dirty="0" smtClean="0"/>
              <a:t>Odysseus’ dog Argos knows him immediately but no one else does.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 in Disguise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924944"/>
            <a:ext cx="30765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1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3877815"/>
          </a:xfrm>
        </p:spPr>
        <p:txBody>
          <a:bodyPr/>
          <a:lstStyle/>
          <a:p>
            <a:r>
              <a:rPr lang="en-CA" dirty="0"/>
              <a:t>Odysseus’ wife Penelope has had to look after Odysseus’ rich estate in his absence and a huge number of suitors are living there and partying with Odysseus’ wealth.  </a:t>
            </a:r>
            <a:endParaRPr lang="en-CA" dirty="0" smtClean="0"/>
          </a:p>
          <a:p>
            <a:r>
              <a:rPr lang="en-CA" dirty="0" smtClean="0"/>
              <a:t>They </a:t>
            </a:r>
            <a:r>
              <a:rPr lang="en-CA" dirty="0"/>
              <a:t>all want to marry Penelope so they can take full ownership of Odysseus’ riches. 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Suitors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595335"/>
            <a:ext cx="3995935" cy="22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96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055589" cy="3877815"/>
          </a:xfrm>
        </p:spPr>
        <p:txBody>
          <a:bodyPr/>
          <a:lstStyle/>
          <a:p>
            <a:r>
              <a:rPr lang="en-CA" dirty="0"/>
              <a:t>Odysseus meets his son, Telemachus, and they decide the suitors need to be killed</a:t>
            </a:r>
            <a:r>
              <a:rPr lang="en-CA" dirty="0" smtClean="0"/>
              <a:t>.</a:t>
            </a:r>
          </a:p>
          <a:p>
            <a:r>
              <a:rPr lang="en-CA" dirty="0" smtClean="0"/>
              <a:t>So they devise a contest only Odysseus can win.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Telemachus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4836" y="2251755"/>
            <a:ext cx="3380982" cy="46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4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520825" cy="3877815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Odysseus proves his identity, and his right to be Penelope’s husband, by an archery contest with the suitors.  </a:t>
            </a: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contest involves being strong enough to string Odysseus’ heavy bow, and then firing an arrow through the holes in a dozen axe-heads laid end to end.  </a:t>
            </a:r>
            <a:endParaRPr lang="en-CA" dirty="0" smtClean="0"/>
          </a:p>
          <a:p>
            <a:r>
              <a:rPr lang="en-CA" dirty="0" smtClean="0"/>
              <a:t>Only </a:t>
            </a:r>
            <a:r>
              <a:rPr lang="en-CA" dirty="0"/>
              <a:t>Odysseus can do this, so he wins and executes the suitors.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Contest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699" y="2998295"/>
            <a:ext cx="4000301" cy="38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830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Odysseus’ name (Ulysses in Latin) means “trouble.”  </a:t>
            </a:r>
            <a:endParaRPr lang="en-CA" dirty="0" smtClean="0"/>
          </a:p>
          <a:p>
            <a:r>
              <a:rPr lang="en-CA" dirty="0" smtClean="0"/>
              <a:t>Odysseus </a:t>
            </a:r>
            <a:r>
              <a:rPr lang="en-CA" dirty="0"/>
              <a:t>is skilled at getting </a:t>
            </a:r>
            <a:r>
              <a:rPr lang="en-CA" dirty="0" smtClean="0"/>
              <a:t>into, </a:t>
            </a:r>
            <a:r>
              <a:rPr lang="en-CA" dirty="0"/>
              <a:t>and talking and tricking his way out </a:t>
            </a:r>
            <a:r>
              <a:rPr lang="en-CA" dirty="0" smtClean="0"/>
              <a:t>of, </a:t>
            </a:r>
            <a:r>
              <a:rPr lang="en-CA" dirty="0"/>
              <a:t>trouble</a:t>
            </a:r>
            <a:r>
              <a:rPr lang="en-CA" dirty="0" smtClean="0"/>
              <a:t>.</a:t>
            </a:r>
          </a:p>
          <a:p>
            <a:r>
              <a:rPr lang="en-CA" dirty="0" smtClean="0"/>
              <a:t>Since Homer, many main characters have been like this, in stories.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Odysseus as a Character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2393" y="4077072"/>
            <a:ext cx="5991607" cy="28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98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Modern adventure stories often follow the same structure as </a:t>
            </a:r>
            <a:r>
              <a:rPr lang="en-CA" i="1" dirty="0"/>
              <a:t>The Odyssey</a:t>
            </a:r>
            <a:r>
              <a:rPr lang="en-CA" dirty="0"/>
              <a:t>: a crew or group of people need to get home or reclaim what is theirs, and endless obstacles can be put in their path.  </a:t>
            </a:r>
            <a:endParaRPr lang="en-CA" dirty="0" smtClean="0"/>
          </a:p>
          <a:p>
            <a:r>
              <a:rPr lang="en-CA" dirty="0" smtClean="0"/>
              <a:t>Planets, or islands, towns </a:t>
            </a:r>
            <a:r>
              <a:rPr lang="en-CA" dirty="0"/>
              <a:t>or other locations </a:t>
            </a:r>
            <a:r>
              <a:rPr lang="en-CA" dirty="0" smtClean="0"/>
              <a:t>can get in their way, with: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Adventure Stories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245744"/>
            <a:ext cx="4644008" cy="261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545370"/>
            <a:ext cx="3081536" cy="23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38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Desert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28950"/>
            <a:ext cx="5886450" cy="3829050"/>
          </a:xfr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755576" y="2248347"/>
            <a:ext cx="7689176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sea of sand instead of water, with small settlements like islands, with adventures in them.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7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3684"/>
            <a:ext cx="5389205" cy="35343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Cold</a:t>
            </a:r>
            <a:endParaRPr lang="en-CA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sea of ice and snow, with small livable human settlements instead of</a:t>
            </a:r>
            <a:r>
              <a:rPr kumimoji="0" lang="en-C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islands, and adventures there.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5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764829"/>
          </a:xfrm>
        </p:spPr>
        <p:txBody>
          <a:bodyPr/>
          <a:lstStyle/>
          <a:p>
            <a:r>
              <a:rPr lang="en-CA" dirty="0"/>
              <a:t>We don’t know if Homer was a real person, but he is named as the author of two epic adventure stories written in poem form: </a:t>
            </a:r>
          </a:p>
          <a:p>
            <a:r>
              <a:rPr lang="en-CA" i="1" dirty="0"/>
              <a:t>The </a:t>
            </a:r>
            <a:r>
              <a:rPr lang="en-CA" i="1" dirty="0" err="1"/>
              <a:t>Illiad</a:t>
            </a:r>
            <a:r>
              <a:rPr lang="en-CA" dirty="0"/>
              <a:t>, about the Trojan War, </a:t>
            </a:r>
          </a:p>
          <a:p>
            <a:r>
              <a:rPr lang="en-CA" dirty="0"/>
              <a:t>and </a:t>
            </a:r>
            <a:r>
              <a:rPr lang="en-CA" i="1" dirty="0"/>
              <a:t>The Odyssey</a:t>
            </a:r>
            <a:r>
              <a:rPr lang="en-CA" dirty="0"/>
              <a:t>, about Odysseus and his troubles getting back home after fighting in the Trojan War. 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4653136"/>
            <a:ext cx="5080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75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31942"/>
            <a:ext cx="5405066" cy="38260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Zombies</a:t>
            </a:r>
            <a:endParaRPr lang="en-CA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55576" y="2132857"/>
            <a:ext cx="7745505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sea of the walking dead, with islands</a:t>
            </a:r>
            <a:r>
              <a:rPr kumimoji="0" lang="en-C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human settlements here and there, and adventures in them.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4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48150"/>
            <a:ext cx="4762500" cy="26098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Seductive Witches</a:t>
            </a:r>
            <a:endParaRPr lang="en-CA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55576" y="2132857"/>
            <a:ext cx="7745505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modern stories have seductive</a:t>
            </a:r>
            <a:r>
              <a:rPr kumimoji="0" lang="en-C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witches in them.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28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79737"/>
            <a:ext cx="6209578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Pirates</a:t>
            </a:r>
            <a:endParaRPr lang="en-CA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55576" y="2132857"/>
            <a:ext cx="7745505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Pirate stories involve</a:t>
            </a:r>
            <a:r>
              <a:rPr kumimoji="0" lang="en-C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sea, islands and strange creatures and enemies.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5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096889" cy="4421013"/>
          </a:xfrm>
        </p:spPr>
        <p:txBody>
          <a:bodyPr>
            <a:normAutofit fontScale="92500"/>
          </a:bodyPr>
          <a:lstStyle/>
          <a:p>
            <a:r>
              <a:rPr lang="en-CA" i="1" dirty="0"/>
              <a:t>The Odyssey  </a:t>
            </a:r>
            <a:r>
              <a:rPr lang="en-CA" dirty="0"/>
              <a:t>is a good template for almost any adventure story ever.</a:t>
            </a:r>
          </a:p>
          <a:p>
            <a:r>
              <a:rPr lang="en-CA" dirty="0"/>
              <a:t>The central motive for the main characters is to return home and reclaim what is rightfully theirs</a:t>
            </a:r>
          </a:p>
          <a:p>
            <a:r>
              <a:rPr lang="en-CA" dirty="0"/>
              <a:t>Because it is a sea voyage, any number of dangers can be put in their path, as they try to get home</a:t>
            </a:r>
            <a:r>
              <a:rPr lang="en-CA" dirty="0" smtClean="0"/>
              <a:t>.</a:t>
            </a:r>
          </a:p>
          <a:p>
            <a:r>
              <a:rPr lang="en-CA" dirty="0" smtClean="0"/>
              <a:t>(a story with a similar “sea voyage” structure is Jason and the Argonauts and the Quest for the Golden Fleece)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The Odyssey</a:t>
            </a:r>
            <a:endParaRPr lang="en-C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708920"/>
            <a:ext cx="3279800" cy="245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9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600945" cy="3877815"/>
          </a:xfrm>
        </p:spPr>
        <p:txBody>
          <a:bodyPr/>
          <a:lstStyle/>
          <a:p>
            <a:r>
              <a:rPr lang="en-CA" dirty="0"/>
              <a:t>Odysseus </a:t>
            </a:r>
            <a:r>
              <a:rPr lang="en-CA" dirty="0" smtClean="0"/>
              <a:t>(Ulysses in Latin) has </a:t>
            </a:r>
            <a:r>
              <a:rPr lang="en-CA" dirty="0"/>
              <a:t>been imprisoned on an island for seven </a:t>
            </a:r>
            <a:r>
              <a:rPr lang="en-CA" dirty="0" smtClean="0"/>
              <a:t>years, </a:t>
            </a:r>
            <a:r>
              <a:rPr lang="en-CA" dirty="0" smtClean="0"/>
              <a:t>but now is free to try to return home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Free at Last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533400"/>
            <a:ext cx="2749312" cy="42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Odysseus and his crew hear mysterious prophecies from Tiresias, the blind prophet.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Tiresias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0902" y="3429000"/>
            <a:ext cx="3335697" cy="308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2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528937" cy="4349005"/>
          </a:xfrm>
        </p:spPr>
        <p:txBody>
          <a:bodyPr>
            <a:normAutofit/>
          </a:bodyPr>
          <a:lstStyle/>
          <a:p>
            <a:r>
              <a:rPr lang="en-CA" dirty="0"/>
              <a:t>Odysseus and his crew face a Cyclops, a one-eyed giant shepherd who wants to eat them.  </a:t>
            </a:r>
            <a:endParaRPr lang="en-CA" dirty="0" smtClean="0"/>
          </a:p>
          <a:p>
            <a:r>
              <a:rPr lang="en-CA" dirty="0" smtClean="0"/>
              <a:t>Odysseus </a:t>
            </a:r>
            <a:r>
              <a:rPr lang="en-CA" dirty="0"/>
              <a:t>blinds the Cyclops </a:t>
            </a:r>
            <a:r>
              <a:rPr lang="en-CA" dirty="0" smtClean="0"/>
              <a:t>Polyphemus by </a:t>
            </a:r>
            <a:r>
              <a:rPr lang="en-CA" dirty="0"/>
              <a:t>poking it in its single eye with a burning stick, and when asked who he is, Odysseus says his name is “Nobody.”  </a:t>
            </a:r>
            <a:endParaRPr lang="en-CA" dirty="0" smtClean="0"/>
          </a:p>
          <a:p>
            <a:r>
              <a:rPr lang="en-CA" dirty="0" smtClean="0"/>
              <a:t>Then later, </a:t>
            </a:r>
            <a:r>
              <a:rPr lang="en-CA" dirty="0"/>
              <a:t>when </a:t>
            </a:r>
            <a:r>
              <a:rPr lang="en-CA" dirty="0" smtClean="0"/>
              <a:t>Polyphemus is </a:t>
            </a:r>
            <a:r>
              <a:rPr lang="en-CA" dirty="0"/>
              <a:t>asked who blinded him, he says “Nobody!”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Polyphemus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132856"/>
            <a:ext cx="2820144" cy="2820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9090" y="4221088"/>
            <a:ext cx="1851670" cy="24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1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Odysseus and his crew </a:t>
            </a:r>
            <a:r>
              <a:rPr lang="en-CA" dirty="0" smtClean="0"/>
              <a:t>come to an </a:t>
            </a:r>
            <a:r>
              <a:rPr lang="en-CA" dirty="0"/>
              <a:t>island which is inhabited by lotus eaters.  These drug addicts laze around, eating lotus fruit and being high all the time.  </a:t>
            </a:r>
            <a:endParaRPr lang="en-CA" dirty="0" smtClean="0"/>
          </a:p>
          <a:p>
            <a:r>
              <a:rPr lang="en-CA" dirty="0" smtClean="0"/>
              <a:t>Odysseus </a:t>
            </a:r>
            <a:r>
              <a:rPr lang="en-CA" dirty="0"/>
              <a:t>has to get his men to leave that island, before they forget who they are and their mission to get home.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Island of the Lotus Eaters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134" y="4293096"/>
            <a:ext cx="4652464" cy="2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05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257129" cy="3877815"/>
          </a:xfrm>
        </p:spPr>
        <p:txBody>
          <a:bodyPr>
            <a:normAutofit/>
          </a:bodyPr>
          <a:lstStyle/>
          <a:p>
            <a:r>
              <a:rPr lang="en-CA" dirty="0"/>
              <a:t>Odysseus and his crew face sirens, seductive sea creatures whose sexy song magically lures lonely sailors to their death beneath the water.</a:t>
            </a:r>
          </a:p>
          <a:p>
            <a:r>
              <a:rPr lang="en-CA" dirty="0" smtClean="0"/>
              <a:t>Odysseus has his crew plug their ears with wax so they won’t be lured to their deaths.</a:t>
            </a:r>
          </a:p>
          <a:p>
            <a:r>
              <a:rPr lang="en-CA" dirty="0" smtClean="0"/>
              <a:t>Odysseus himself wants to hear the siren’s song, so he has his men tie him to the mast as they sail past.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Sirens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982659"/>
            <a:ext cx="4253512" cy="187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53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456929" cy="3877815"/>
          </a:xfrm>
        </p:spPr>
        <p:txBody>
          <a:bodyPr/>
          <a:lstStyle/>
          <a:p>
            <a:r>
              <a:rPr lang="en-CA" dirty="0"/>
              <a:t>Odysseus and his crew </a:t>
            </a:r>
            <a:r>
              <a:rPr lang="en-CA" dirty="0" smtClean="0"/>
              <a:t>also meet </a:t>
            </a:r>
            <a:r>
              <a:rPr lang="en-CA" dirty="0"/>
              <a:t>Circe, a </a:t>
            </a:r>
            <a:r>
              <a:rPr lang="en-CA" dirty="0" smtClean="0"/>
              <a:t>seductive sorceress</a:t>
            </a:r>
            <a:r>
              <a:rPr lang="en-CA" dirty="0"/>
              <a:t>, who feeds them wine and cheese, and then transforms Odysseus’ men into </a:t>
            </a:r>
            <a:r>
              <a:rPr lang="en-CA" dirty="0" smtClean="0"/>
              <a:t>pigs and other animals. </a:t>
            </a:r>
            <a:endParaRPr lang="en-CA" dirty="0" smtClean="0"/>
          </a:p>
          <a:p>
            <a:r>
              <a:rPr lang="en-CA" dirty="0" smtClean="0"/>
              <a:t>Odysseus</a:t>
            </a:r>
            <a:r>
              <a:rPr lang="en-CA" dirty="0"/>
              <a:t>, immune to her </a:t>
            </a:r>
            <a:r>
              <a:rPr lang="en-CA" dirty="0" smtClean="0"/>
              <a:t>magic </a:t>
            </a:r>
            <a:r>
              <a:rPr lang="en-CA" dirty="0"/>
              <a:t>thanks to a potion, charms Circe into turning his men back into their human forms.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Circe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708920"/>
            <a:ext cx="2847202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93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95</TotalTime>
  <Words>876</Words>
  <Application>Microsoft Office PowerPoint</Application>
  <PresentationFormat>On-screen Show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Hardcover</vt:lpstr>
      <vt:lpstr>The Odyssey</vt:lpstr>
      <vt:lpstr>Homer</vt:lpstr>
      <vt:lpstr>The Odyssey</vt:lpstr>
      <vt:lpstr>Free at Last</vt:lpstr>
      <vt:lpstr>Tiresias</vt:lpstr>
      <vt:lpstr>Polyphemus</vt:lpstr>
      <vt:lpstr>The Island of the Lotus Eaters</vt:lpstr>
      <vt:lpstr>The Sirens</vt:lpstr>
      <vt:lpstr>Circe</vt:lpstr>
      <vt:lpstr>The Ghost of Elpenor</vt:lpstr>
      <vt:lpstr>Drowned</vt:lpstr>
      <vt:lpstr>Home in Disguise</vt:lpstr>
      <vt:lpstr>Suitors</vt:lpstr>
      <vt:lpstr>Telemachus</vt:lpstr>
      <vt:lpstr>The Contest</vt:lpstr>
      <vt:lpstr>Odysseus as a Character</vt:lpstr>
      <vt:lpstr>Adventure Stories</vt:lpstr>
      <vt:lpstr>Desert</vt:lpstr>
      <vt:lpstr>Cold</vt:lpstr>
      <vt:lpstr>Zombies</vt:lpstr>
      <vt:lpstr>Seductive Witches</vt:lpstr>
      <vt:lpstr>Pirates</vt:lpstr>
    </vt:vector>
  </TitlesOfParts>
  <Company>Upper Canada District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Odyssey</dc:title>
  <dc:creator>Mr. Moore</dc:creator>
  <cp:lastModifiedBy>Mr. Moore</cp:lastModifiedBy>
  <cp:revision>13</cp:revision>
  <dcterms:created xsi:type="dcterms:W3CDTF">2014-10-06T12:52:20Z</dcterms:created>
  <dcterms:modified xsi:type="dcterms:W3CDTF">2018-10-21T03:45:22Z</dcterms:modified>
</cp:coreProperties>
</file>